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7" r:id="rId2"/>
    <p:sldMasterId id="2147483668" r:id="rId3"/>
  </p:sldMasterIdLst>
  <p:notesMasterIdLst>
    <p:notesMasterId r:id="rId21"/>
  </p:notesMasterIdLst>
  <p:sldIdLst>
    <p:sldId id="256" r:id="rId4"/>
    <p:sldId id="257" r:id="rId5"/>
    <p:sldId id="297" r:id="rId6"/>
    <p:sldId id="259" r:id="rId7"/>
    <p:sldId id="262" r:id="rId8"/>
    <p:sldId id="295" r:id="rId9"/>
    <p:sldId id="296" r:id="rId10"/>
    <p:sldId id="261" r:id="rId11"/>
    <p:sldId id="299" r:id="rId12"/>
    <p:sldId id="263" r:id="rId13"/>
    <p:sldId id="268" r:id="rId14"/>
    <p:sldId id="300" r:id="rId15"/>
    <p:sldId id="301" r:id="rId16"/>
    <p:sldId id="267" r:id="rId17"/>
    <p:sldId id="298" r:id="rId18"/>
    <p:sldId id="288" r:id="rId19"/>
    <p:sldId id="278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Bahnschrift" panose="020B0502040204020203" pitchFamily="34" charset="0"/>
      <p:regular r:id="rId26"/>
      <p:bold r:id="rId27"/>
    </p:embeddedFont>
    <p:embeddedFont>
      <p:font typeface="Kalam" panose="020B0604020202020204" charset="0"/>
      <p:regular r:id="rId28"/>
    </p:embeddedFont>
    <p:embeddedFont>
      <p:font typeface="Merriweather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27"/>
    <a:srgbClr val="FFFF00"/>
    <a:srgbClr val="F0C1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05987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734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6886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421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478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72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67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0164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4da0a8640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4da0a8640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6832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0673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344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738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813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815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333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784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437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94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>
            <a:endParaRPr/>
          </a:p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7200">
                <a:solidFill>
                  <a:srgbClr val="8FC6EF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rgbClr val="8FC6EF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854150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08736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6763323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4115700" y="4406300"/>
            <a:ext cx="45711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100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Watercolor texture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>
            <a:endParaRPr/>
          </a:p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7200">
                <a:solidFill>
                  <a:srgbClr val="8FC6EF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rgbClr val="8FC6EF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854150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08736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6763323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4115700" y="4406300"/>
            <a:ext cx="45711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100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Watercolor texture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>
            <a:endParaRPr/>
          </a:p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chemeClr val="accent2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chemeClr val="accent2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BLANK_1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0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‹#›</a:t>
            </a:fld>
            <a:endParaRPr>
              <a:solidFill>
                <a:srgbClr val="498BE4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ctrTitle"/>
          </p:nvPr>
        </p:nvSpPr>
        <p:spPr>
          <a:xfrm>
            <a:off x="4318833" y="2038017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GREEN GRID AFRICA</a:t>
            </a:r>
            <a:r>
              <a:rPr lang="en-US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 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394878" y="824344"/>
          <a:ext cx="4758522" cy="2373999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2029971"/>
                <a:gridCol w="2728551"/>
              </a:tblGrid>
              <a:tr h="237420">
                <a:tc>
                  <a:txBody>
                    <a:bodyPr/>
                    <a:lstStyle/>
                    <a:p>
                      <a:r>
                        <a:rPr lang="en-US" sz="1200" dirty="0"/>
                        <a:t>Canvas Block</a:t>
                      </a:r>
                    </a:p>
                  </a:txBody>
                  <a:tcPr marL="81227" marR="81227" marT="40614" marB="4061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Details</a:t>
                      </a:r>
                    </a:p>
                  </a:txBody>
                  <a:tcPr marL="81227" marR="81227" marT="40614" marB="4061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28621">
                <a:tc>
                  <a:txBody>
                    <a:bodyPr/>
                    <a:lstStyle/>
                    <a:p>
                      <a:r>
                        <a:rPr lang="en-US" sz="1200" dirty="0"/>
                        <a:t>Tech Components</a:t>
                      </a:r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AI-powered IoT system, ESP32, cloud-based analytics dashboard</a:t>
                      </a:r>
                    </a:p>
                  </a:txBody>
                  <a:tcPr marL="81227" marR="81227" marT="40614" marB="40614" anchor="ctr"/>
                </a:tc>
              </a:tr>
              <a:tr h="355705">
                <a:tc>
                  <a:txBody>
                    <a:bodyPr/>
                    <a:lstStyle/>
                    <a:p>
                      <a:r>
                        <a:rPr lang="en-US" sz="1200" dirty="0"/>
                        <a:t>Tools &amp; APIs</a:t>
                      </a:r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FIWARE, Python, Node-RED, OpenAI/ML APIs</a:t>
                      </a:r>
                    </a:p>
                  </a:txBody>
                  <a:tcPr marL="81227" marR="81227" marT="40614" marB="40614" anchor="ctr"/>
                </a:tc>
              </a:tr>
              <a:tr h="387793">
                <a:tc>
                  <a:txBody>
                    <a:bodyPr/>
                    <a:lstStyle/>
                    <a:p>
                      <a:r>
                        <a:rPr lang="en-US" sz="1200" dirty="0"/>
                        <a:t>Data Sources</a:t>
                      </a:r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Local sensor data (solar output, battery levels, consumption logs)</a:t>
                      </a:r>
                    </a:p>
                  </a:txBody>
                  <a:tcPr marL="81227" marR="81227" marT="40614" marB="40614" anchor="ctr"/>
                </a:tc>
              </a:tr>
              <a:tr h="436418">
                <a:tc>
                  <a:txBody>
                    <a:bodyPr/>
                    <a:lstStyle/>
                    <a:p>
                      <a:r>
                        <a:rPr lang="en-US" sz="1200" dirty="0"/>
                        <a:t>Skill Readiness</a:t>
                      </a:r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 </a:t>
                      </a:r>
                      <a:r>
                        <a:rPr lang="en-GB" sz="1200" dirty="0"/>
                        <a:t>Team has AI, software, hardware, and UI/UX experts</a:t>
                      </a:r>
                    </a:p>
                  </a:txBody>
                  <a:tcPr marL="81227" marR="81227" marT="40614" marB="40614" anchor="ctr"/>
                </a:tc>
              </a:tr>
              <a:tr h="321939">
                <a:tc>
                  <a:txBody>
                    <a:bodyPr/>
                    <a:lstStyle/>
                    <a:p>
                      <a:r>
                        <a:rPr lang="en-US" sz="1200"/>
                        <a:t>Prototype Timeframe</a:t>
                      </a:r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MVP possible in 8–12 weeks</a:t>
                      </a:r>
                    </a:p>
                  </a:txBody>
                  <a:tcPr marL="81227" marR="81227" marT="40614" marB="40614" anchor="ctr"/>
                </a:tc>
              </a:tr>
            </a:tbl>
          </a:graphicData>
        </a:graphic>
      </p:graphicFrame>
      <p:sp>
        <p:nvSpPr>
          <p:cNvPr id="5" name="Google Shape;607;p47"/>
          <p:cNvSpPr/>
          <p:nvPr/>
        </p:nvSpPr>
        <p:spPr>
          <a:xfrm>
            <a:off x="4876237" y="3477126"/>
            <a:ext cx="513910" cy="546688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2;p47"/>
          <p:cNvSpPr/>
          <p:nvPr/>
        </p:nvSpPr>
        <p:spPr>
          <a:xfrm>
            <a:off x="2466474" y="1636296"/>
            <a:ext cx="656637" cy="538822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38;p47"/>
          <p:cNvSpPr/>
          <p:nvPr/>
        </p:nvSpPr>
        <p:spPr>
          <a:xfrm>
            <a:off x="6037982" y="3579884"/>
            <a:ext cx="988460" cy="967563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742;p48"/>
          <p:cNvGrpSpPr/>
          <p:nvPr/>
        </p:nvGrpSpPr>
        <p:grpSpPr>
          <a:xfrm>
            <a:off x="8429221" y="1682786"/>
            <a:ext cx="606495" cy="651340"/>
            <a:chOff x="4539787" y="1011032"/>
            <a:chExt cx="598957" cy="720261"/>
          </a:xfrm>
        </p:grpSpPr>
        <p:sp>
          <p:nvSpPr>
            <p:cNvPr id="10" name="Google Shape;743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744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745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746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747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649713" y="336884"/>
            <a:ext cx="4776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The Tech we Need !!!!!</a:t>
            </a:r>
            <a:endParaRPr lang="en-US" sz="28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4150336" y="360218"/>
            <a:ext cx="4571100" cy="42606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 dirty="0" smtClean="0">
                <a:solidFill>
                  <a:srgbClr val="00B050"/>
                </a:solidFill>
              </a:rPr>
              <a:t>FEASIBILITY CANVAS – BIZ FIT </a:t>
            </a:r>
            <a:endParaRPr u="sng" dirty="0">
              <a:solidFill>
                <a:srgbClr val="00B050"/>
              </a:solidFill>
            </a:endParaRPr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 lang="en-GB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116388" y="843742"/>
          <a:ext cx="4570412" cy="29634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285206"/>
                <a:gridCol w="2285206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sz="1400" dirty="0" smtClean="0"/>
                        <a:t>Canvas Block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sz="1400" dirty="0" smtClean="0"/>
                        <a:t>Details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/>
                        <a:t>Cost Structure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ESP32 sensors, solar grid integration, hosting costs</a:t>
                      </a:r>
                    </a:p>
                  </a:txBody>
                  <a:tcPr anchor="ctr"/>
                </a:tc>
              </a:tr>
              <a:tr h="523702">
                <a:tc>
                  <a:txBody>
                    <a:bodyPr/>
                    <a:lstStyle/>
                    <a:p>
                      <a:r>
                        <a:rPr lang="en-US" sz="1100" dirty="0"/>
                        <a:t>Revenue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NGO/Govt. partnerships, grid subscriptions, data insights licensing</a:t>
                      </a:r>
                    </a:p>
                  </a:txBody>
                  <a:tcPr anchor="ctr"/>
                </a:tc>
              </a:tr>
              <a:tr h="566651">
                <a:tc>
                  <a:txBody>
                    <a:bodyPr/>
                    <a:lstStyle/>
                    <a:p>
                      <a:r>
                        <a:rPr lang="en-US" sz="1100" dirty="0"/>
                        <a:t>Value Proposition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Reliable, efficient, affordable solar power for off-grid communities</a:t>
                      </a:r>
                    </a:p>
                  </a:txBody>
                  <a:tcPr anchor="ctr"/>
                </a:tc>
              </a:tr>
              <a:tr h="616527">
                <a:tc>
                  <a:txBody>
                    <a:bodyPr/>
                    <a:lstStyle/>
                    <a:p>
                      <a:r>
                        <a:rPr lang="en-US" sz="1100" dirty="0"/>
                        <a:t>Competitive Advantage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Localized AI + IoT approach, modular setup, open-source tools</a:t>
                      </a:r>
                    </a:p>
                  </a:txBody>
                  <a:tcPr anchor="ctr"/>
                </a:tc>
              </a:tr>
              <a:tr h="236999">
                <a:tc>
                  <a:txBody>
                    <a:bodyPr/>
                    <a:lstStyle/>
                    <a:p>
                      <a:r>
                        <a:rPr lang="en-US" sz="1100"/>
                        <a:t>Scalability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High – replicable with minimal hardware changes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Google Shape;608;p47"/>
          <p:cNvSpPr/>
          <p:nvPr/>
        </p:nvSpPr>
        <p:spPr>
          <a:xfrm>
            <a:off x="4150336" y="3994484"/>
            <a:ext cx="1059338" cy="75541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88;p47"/>
          <p:cNvSpPr/>
          <p:nvPr/>
        </p:nvSpPr>
        <p:spPr>
          <a:xfrm>
            <a:off x="6966285" y="4235116"/>
            <a:ext cx="469248" cy="526357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16;p47"/>
          <p:cNvSpPr/>
          <p:nvPr/>
        </p:nvSpPr>
        <p:spPr>
          <a:xfrm>
            <a:off x="3260558" y="505326"/>
            <a:ext cx="541421" cy="573465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12</a:t>
            </a:fld>
            <a:endParaRPr>
              <a:solidFill>
                <a:srgbClr val="498BE4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7710" y="422564"/>
            <a:ext cx="42256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45284" y="154254"/>
            <a:ext cx="4211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FEASIBILITY CANVAS – USER FIT </a:t>
            </a:r>
            <a:endParaRPr lang="en-US" sz="20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344028" y="505800"/>
          <a:ext cx="4668353" cy="3003026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075293"/>
                <a:gridCol w="2593060"/>
              </a:tblGrid>
              <a:tr h="262426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CANVAS</a:t>
                      </a:r>
                      <a:r>
                        <a:rPr lang="en-GB" sz="1200" baseline="0" dirty="0" smtClean="0"/>
                        <a:t> BLOCK</a:t>
                      </a:r>
                      <a:endParaRPr lang="en-US" sz="1200" dirty="0"/>
                    </a:p>
                  </a:txBody>
                  <a:tcPr marL="78728" marR="78728" marT="39364" marB="3936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DETAILS</a:t>
                      </a:r>
                      <a:endParaRPr lang="en-US" sz="1200" dirty="0"/>
                    </a:p>
                  </a:txBody>
                  <a:tcPr marL="78728" marR="78728" marT="39364" marB="3936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05502">
                <a:tc>
                  <a:txBody>
                    <a:bodyPr/>
                    <a:lstStyle/>
                    <a:p>
                      <a:r>
                        <a:rPr lang="en-US" sz="1400" dirty="0"/>
                        <a:t>Target Users</a:t>
                      </a:r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Mini-grid operators and off-grid community members</a:t>
                      </a:r>
                    </a:p>
                  </a:txBody>
                  <a:tcPr marL="78728" marR="78728" marT="39364" marB="39364" anchor="ctr"/>
                </a:tc>
              </a:tr>
              <a:tr h="264181">
                <a:tc>
                  <a:txBody>
                    <a:bodyPr/>
                    <a:lstStyle/>
                    <a:p>
                      <a:r>
                        <a:rPr lang="en-US" sz="1400" dirty="0"/>
                        <a:t>Key Pains</a:t>
                      </a:r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Frequent blackouts, lack of monitoring, poor load planning</a:t>
                      </a:r>
                    </a:p>
                  </a:txBody>
                  <a:tcPr marL="78728" marR="78728" marT="39364" marB="39364" anchor="ctr"/>
                </a:tc>
              </a:tr>
              <a:tr h="298116">
                <a:tc>
                  <a:txBody>
                    <a:bodyPr/>
                    <a:lstStyle/>
                    <a:p>
                      <a:r>
                        <a:rPr lang="en-US" sz="1400" dirty="0"/>
                        <a:t>User Gains</a:t>
                      </a:r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Consistent energy, transparency, proactive maintenance</a:t>
                      </a:r>
                    </a:p>
                  </a:txBody>
                  <a:tcPr marL="78728" marR="78728" marT="39364" marB="39364" anchor="ctr"/>
                </a:tc>
              </a:tr>
              <a:tr h="236013">
                <a:tc>
                  <a:txBody>
                    <a:bodyPr/>
                    <a:lstStyle/>
                    <a:p>
                      <a:r>
                        <a:rPr lang="en-US" sz="1400"/>
                        <a:t>Usability Plan</a:t>
                      </a:r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Simple dashboards, mobile alerts, community training</a:t>
                      </a:r>
                    </a:p>
                  </a:txBody>
                  <a:tcPr marL="78728" marR="78728" marT="39364" marB="39364" anchor="ctr"/>
                </a:tc>
              </a:tr>
              <a:tr h="284747">
                <a:tc>
                  <a:txBody>
                    <a:bodyPr/>
                    <a:lstStyle/>
                    <a:p>
                      <a:r>
                        <a:rPr lang="en-US" sz="1400" dirty="0"/>
                        <a:t>Adoption Readiness</a:t>
                      </a:r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Validated </a:t>
                      </a:r>
                      <a:r>
                        <a:rPr lang="en-GB" sz="1400" dirty="0"/>
                        <a:t>need; system designed with user feedback</a:t>
                      </a:r>
                    </a:p>
                  </a:txBody>
                  <a:tcPr marL="78728" marR="78728" marT="39364" marB="39364" anchor="ctr"/>
                </a:tc>
              </a:tr>
            </a:tbl>
          </a:graphicData>
        </a:graphic>
      </p:graphicFrame>
      <p:grpSp>
        <p:nvGrpSpPr>
          <p:cNvPr id="6" name="Google Shape;980;p48"/>
          <p:cNvGrpSpPr/>
          <p:nvPr/>
        </p:nvGrpSpPr>
        <p:grpSpPr>
          <a:xfrm>
            <a:off x="7888253" y="3603795"/>
            <a:ext cx="968812" cy="822979"/>
            <a:chOff x="9626723" y="5526313"/>
            <a:chExt cx="720002" cy="647256"/>
          </a:xfrm>
        </p:grpSpPr>
        <p:sp>
          <p:nvSpPr>
            <p:cNvPr id="7" name="Google Shape;981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" name="Google Shape;982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" name="Google Shape;983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" name="Google Shape;984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985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986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987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88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" name="Google Shape;989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" name="Google Shape;990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" name="Google Shape;991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" name="Google Shape;992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19" name="Google Shape;719;p48"/>
          <p:cNvGrpSpPr/>
          <p:nvPr/>
        </p:nvGrpSpPr>
        <p:grpSpPr>
          <a:xfrm>
            <a:off x="3452701" y="422565"/>
            <a:ext cx="596292" cy="803182"/>
            <a:chOff x="9901824" y="937343"/>
            <a:chExt cx="744273" cy="793950"/>
          </a:xfrm>
        </p:grpSpPr>
        <p:grpSp>
          <p:nvGrpSpPr>
            <p:cNvPr id="20" name="Google Shape;720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27" name="Google Shape;721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8" name="Google Shape;722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" name="Google Shape;723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0" name="Google Shape;724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" name="Google Shape;725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" name="Google Shape;726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" name="Google Shape;727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" name="Google Shape;728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" name="Google Shape;729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" name="Google Shape;730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1" name="Google Shape;731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" name="Google Shape;732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" name="Google Shape;733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" name="Google Shape;734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" name="Google Shape;735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" name="Google Shape;736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7" name="Google Shape;621;p47"/>
          <p:cNvSpPr/>
          <p:nvPr/>
        </p:nvSpPr>
        <p:spPr>
          <a:xfrm rot="1348138">
            <a:off x="6520937" y="4071709"/>
            <a:ext cx="735031" cy="752973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55287" y="421105"/>
            <a:ext cx="502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solidFill>
                  <a:srgbClr val="00B0F0"/>
                </a:solidFill>
                <a:latin typeface="Kalam" panose="02000000000000000000" charset="0"/>
                <a:cs typeface="Kalam" panose="02000000000000000000" charset="0"/>
              </a:rPr>
              <a:t>MUST HAVE SKILLS !!!!! </a:t>
            </a:r>
            <a:endParaRPr lang="en-US" sz="1800" dirty="0">
              <a:solidFill>
                <a:srgbClr val="00B0F0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357256" y="826532"/>
          <a:ext cx="4156362" cy="345840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85455"/>
                <a:gridCol w="1326853"/>
                <a:gridCol w="1444054"/>
              </a:tblGrid>
              <a:tr h="198704">
                <a:tc>
                  <a:txBody>
                    <a:bodyPr/>
                    <a:lstStyle/>
                    <a:p>
                      <a:r>
                        <a:rPr lang="en-US" sz="800" dirty="0"/>
                        <a:t>Category</a:t>
                      </a:r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Tool/Platform</a:t>
                      </a:r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Purpose</a:t>
                      </a:r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59701">
                <a:tc>
                  <a:txBody>
                    <a:bodyPr/>
                    <a:lstStyle/>
                    <a:p>
                      <a:r>
                        <a:rPr lang="en-US" sz="800"/>
                        <a:t>Hardware Prototyping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ESP32 + Sensors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Collect solar energy data, consumption metrics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Arduino IDE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Programming the ESP32 microcontroller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Tinkercad (Simulated), Wokwi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Circuit simulation for early-stage design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Backend/API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Node-RED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Visual logic, API integration for sensor and AI input</a:t>
                      </a:r>
                    </a:p>
                  </a:txBody>
                  <a:tcPr marL="21776" marR="21776" marT="10888" marB="10888" anchor="ctr"/>
                </a:tc>
              </a:tr>
              <a:tr h="366266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FIWARE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Open-source platform for smart systems data processing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 Supabase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da-DK" sz="800"/>
                        <a:t>Data storage for energy usage, system logs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AI/ML Integration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Google ML Kit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Forecasting energy demand, anomaly detection</a:t>
                      </a:r>
                    </a:p>
                  </a:txBody>
                  <a:tcPr marL="21776" marR="21776" marT="10888" marB="10888" anchor="ctr"/>
                </a:tc>
              </a:tr>
              <a:tr h="261396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 smtClean="0"/>
                        <a:t>OpenAI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Predictive analytics and load balancing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Frontend/UI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React.js 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Build community dashboards and mobile interfaces</a:t>
                      </a:r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Visualization Tools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Grafana / Chart.js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Display real-time energy stats and load curves</a:t>
                      </a:r>
                    </a:p>
                  </a:txBody>
                  <a:tcPr marL="21776" marR="21776" marT="10888" marB="10888" anchor="ctr"/>
                </a:tc>
              </a:tr>
              <a:tr h="366266">
                <a:tc>
                  <a:txBody>
                    <a:bodyPr/>
                    <a:lstStyle/>
                    <a:p>
                      <a:r>
                        <a:rPr lang="en-US" sz="800"/>
                        <a:t>Deployment</a:t>
                      </a:r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 smtClean="0"/>
                        <a:t>JHUB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Host web services and dashboards during MVP phase</a:t>
                      </a:r>
                    </a:p>
                  </a:txBody>
                  <a:tcPr marL="21776" marR="21776" marT="10888" marB="10888" anchor="ctr"/>
                </a:tc>
              </a:tr>
            </a:tbl>
          </a:graphicData>
        </a:graphic>
      </p:graphicFrame>
      <p:sp>
        <p:nvSpPr>
          <p:cNvPr id="6" name="Google Shape;595;p47"/>
          <p:cNvSpPr/>
          <p:nvPr/>
        </p:nvSpPr>
        <p:spPr>
          <a:xfrm>
            <a:off x="3768794" y="4211053"/>
            <a:ext cx="394132" cy="612277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19;p47"/>
          <p:cNvSpPr/>
          <p:nvPr/>
        </p:nvSpPr>
        <p:spPr>
          <a:xfrm>
            <a:off x="8609340" y="2709273"/>
            <a:ext cx="419616" cy="4227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68;p47"/>
          <p:cNvSpPr/>
          <p:nvPr/>
        </p:nvSpPr>
        <p:spPr>
          <a:xfrm>
            <a:off x="7252438" y="4517191"/>
            <a:ext cx="580120" cy="487219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20;p47"/>
          <p:cNvSpPr/>
          <p:nvPr/>
        </p:nvSpPr>
        <p:spPr>
          <a:xfrm>
            <a:off x="348916" y="421105"/>
            <a:ext cx="673768" cy="794084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ALIGNMENT WITH GLOBAL GOALS </a:t>
            </a:r>
            <a:endParaRPr dirty="0"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133" name="Google Shape;133;p23"/>
          <p:cNvSpPr/>
          <p:nvPr/>
        </p:nvSpPr>
        <p:spPr>
          <a:xfrm rot="-3280065">
            <a:off x="5830577" y="2402935"/>
            <a:ext cx="1167180" cy="1164844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23"/>
          <p:cNvGrpSpPr/>
          <p:nvPr/>
        </p:nvGrpSpPr>
        <p:grpSpPr>
          <a:xfrm>
            <a:off x="6674794" y="2112567"/>
            <a:ext cx="1297292" cy="2808081"/>
            <a:chOff x="4863169" y="1577308"/>
            <a:chExt cx="1471019" cy="3184127"/>
          </a:xfrm>
        </p:grpSpPr>
        <p:sp>
          <p:nvSpPr>
            <p:cNvPr id="135" name="Google Shape;135;p23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avLst/>
              <a:gdLst/>
              <a:ahLst/>
              <a:cxnLst/>
              <a:rect l="l" t="t" r="r" b="b"/>
              <a:pathLst>
                <a:path w="492" h="187" extrusionOk="0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36" name="Google Shape;136;p23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37" name="Google Shape;137;p23"/>
            <p:cNvSpPr txBox="1"/>
            <p:nvPr/>
          </p:nvSpPr>
          <p:spPr>
            <a:xfrm rot="17820794">
              <a:off x="4660604" y="2799660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9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Kalam" panose="02000000000000000000" charset="0"/>
                <a:ea typeface="Merriweather" panose="00000500000000000000"/>
                <a:cs typeface="Kalam" panose="02000000000000000000" charset="0"/>
                <a:sym typeface="Merriweather" panose="00000500000000000000"/>
              </a:endParaRPr>
            </a:p>
          </p:txBody>
        </p:sp>
      </p:grpSp>
      <p:grpSp>
        <p:nvGrpSpPr>
          <p:cNvPr id="138" name="Google Shape;138;p23"/>
          <p:cNvGrpSpPr/>
          <p:nvPr/>
        </p:nvGrpSpPr>
        <p:grpSpPr>
          <a:xfrm>
            <a:off x="5262351" y="1114816"/>
            <a:ext cx="2205882" cy="1929920"/>
            <a:chOff x="3261580" y="445943"/>
            <a:chExt cx="2501284" cy="2188366"/>
          </a:xfrm>
        </p:grpSpPr>
        <p:sp>
          <p:nvSpPr>
            <p:cNvPr id="139" name="Google Shape;139;p23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avLst/>
              <a:gdLst/>
              <a:ahLst/>
              <a:cxnLst/>
              <a:rect l="l" t="t" r="r" b="b"/>
              <a:pathLst>
                <a:path w="338" h="384" extrusionOk="0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0" name="Google Shape;140;p23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1" name="Google Shape;141;p23"/>
            <p:cNvSpPr txBox="1"/>
            <p:nvPr/>
          </p:nvSpPr>
          <p:spPr>
            <a:xfrm>
              <a:off x="4184864" y="1070494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7</a:t>
              </a:r>
            </a:p>
            <a:p>
              <a:endParaRPr lang="en-US" sz="1000" dirty="0">
                <a:solidFill>
                  <a:srgbClr val="00B0F0"/>
                </a:solidFill>
                <a:latin typeface="Kalam" panose="02000000000000000000" charset="0"/>
                <a:cs typeface="Kalam" panose="02000000000000000000" charset="0"/>
              </a:endParaRPr>
            </a:p>
          </p:txBody>
        </p:sp>
      </p:grpSp>
      <p:grpSp>
        <p:nvGrpSpPr>
          <p:cNvPr id="142" name="Google Shape;142;p23"/>
          <p:cNvGrpSpPr/>
          <p:nvPr/>
        </p:nvGrpSpPr>
        <p:grpSpPr>
          <a:xfrm>
            <a:off x="4281379" y="2729658"/>
            <a:ext cx="2686026" cy="1586416"/>
            <a:chOff x="2149241" y="2277037"/>
            <a:chExt cx="3045726" cy="1798861"/>
          </a:xfrm>
        </p:grpSpPr>
        <p:sp>
          <p:nvSpPr>
            <p:cNvPr id="143" name="Google Shape;143;p23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avLst/>
              <a:gdLst/>
              <a:ahLst/>
              <a:cxnLst/>
              <a:rect l="l" t="t" r="r" b="b"/>
              <a:pathLst>
                <a:path w="251" h="470" extrusionOk="0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5" name="Google Shape;145;p23"/>
            <p:cNvSpPr txBox="1"/>
            <p:nvPr/>
          </p:nvSpPr>
          <p:spPr>
            <a:xfrm rot="3725110" flipH="1">
              <a:off x="2950409" y="2836790"/>
              <a:ext cx="1577670" cy="5631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11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Kalam" panose="02000000000000000000" charset="0"/>
                <a:ea typeface="Merriweather" panose="00000500000000000000"/>
                <a:cs typeface="Kalam" panose="02000000000000000000" charset="0"/>
                <a:sym typeface="Merriweather" panose="0000050000000000000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26750" y="1913907"/>
            <a:ext cx="161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Affordable and Clean Energy</a:t>
            </a:r>
          </a:p>
          <a:p>
            <a:endParaRPr lang="en-US" sz="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7976558">
            <a:off x="6310077" y="3156529"/>
            <a:ext cx="2306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I</a:t>
            </a:r>
            <a:r>
              <a:rPr lang="en-GB" sz="800" dirty="0" smtClean="0">
                <a:solidFill>
                  <a:schemeClr val="bg1"/>
                </a:solidFill>
              </a:rPr>
              <a:t>ndustry</a:t>
            </a:r>
            <a:r>
              <a:rPr lang="en-GB" sz="800" dirty="0">
                <a:solidFill>
                  <a:schemeClr val="bg1"/>
                </a:solidFill>
              </a:rPr>
              <a:t>, Innovation and </a:t>
            </a:r>
            <a:r>
              <a:rPr lang="en-GB" sz="800" dirty="0" smtClean="0">
                <a:solidFill>
                  <a:schemeClr val="bg1"/>
                </a:solidFill>
              </a:rPr>
              <a:t>Infrastructure.</a:t>
            </a:r>
            <a:r>
              <a:rPr lang="en-GB" sz="800" dirty="0" smtClean="0"/>
              <a:t>  </a:t>
            </a:r>
            <a:endParaRPr lang="en-GB" sz="800" dirty="0"/>
          </a:p>
          <a:p>
            <a:endParaRPr lang="en-US" sz="600" dirty="0"/>
          </a:p>
        </p:txBody>
      </p:sp>
      <p:sp>
        <p:nvSpPr>
          <p:cNvPr id="5" name="TextBox 4"/>
          <p:cNvSpPr txBox="1"/>
          <p:nvPr/>
        </p:nvSpPr>
        <p:spPr>
          <a:xfrm rot="3826312">
            <a:off x="4828560" y="3425238"/>
            <a:ext cx="14467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Sustainable Cities and Communities</a:t>
            </a:r>
          </a:p>
          <a:p>
            <a:endParaRPr lang="en-US" sz="600" dirty="0"/>
          </a:p>
        </p:txBody>
      </p:sp>
      <p:sp>
        <p:nvSpPr>
          <p:cNvPr id="21" name="Google Shape;629;p47"/>
          <p:cNvSpPr/>
          <p:nvPr/>
        </p:nvSpPr>
        <p:spPr>
          <a:xfrm>
            <a:off x="3300452" y="3585411"/>
            <a:ext cx="732375" cy="58619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619;p47"/>
          <p:cNvSpPr/>
          <p:nvPr/>
        </p:nvSpPr>
        <p:spPr>
          <a:xfrm>
            <a:off x="8071553" y="1132922"/>
            <a:ext cx="648898" cy="7809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617;p47"/>
          <p:cNvSpPr/>
          <p:nvPr/>
        </p:nvSpPr>
        <p:spPr>
          <a:xfrm>
            <a:off x="7851168" y="4171610"/>
            <a:ext cx="895592" cy="759604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77;p47"/>
          <p:cNvSpPr/>
          <p:nvPr/>
        </p:nvSpPr>
        <p:spPr>
          <a:xfrm>
            <a:off x="4123821" y="2133297"/>
            <a:ext cx="449656" cy="53932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dirty="0">
                <a:solidFill>
                  <a:srgbClr val="00B050"/>
                </a:solidFill>
              </a:rPr>
              <a:t>Innovation begins where scarcity meets purpose — Green Grid Africa was born from the need to light up communities, not just homes”</a:t>
            </a: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 lang="en-GB"/>
          </a:p>
        </p:txBody>
      </p:sp>
      <p:sp>
        <p:nvSpPr>
          <p:cNvPr id="4" name="Google Shape;561;p47"/>
          <p:cNvSpPr/>
          <p:nvPr/>
        </p:nvSpPr>
        <p:spPr>
          <a:xfrm>
            <a:off x="5293895" y="3717759"/>
            <a:ext cx="709863" cy="802324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83;p47"/>
          <p:cNvSpPr/>
          <p:nvPr/>
        </p:nvSpPr>
        <p:spPr>
          <a:xfrm>
            <a:off x="6200509" y="3416970"/>
            <a:ext cx="946249" cy="601578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561109" y="2776327"/>
            <a:ext cx="1629200" cy="548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MICHELLE MWANGI</a:t>
            </a:r>
            <a: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PROJECT LEAD</a:t>
            </a:r>
            <a:r>
              <a:rPr lang="en-US" alt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 &amp; BACKEND DEVELOPER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4" name="Google Shape;454;p44"/>
          <p:cNvSpPr txBox="1"/>
          <p:nvPr/>
        </p:nvSpPr>
        <p:spPr>
          <a:xfrm>
            <a:off x="2569210" y="2731770"/>
            <a:ext cx="1927225" cy="73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BENEDICT MUTUA</a:t>
            </a:r>
            <a:r>
              <a:rPr lang="en-US" alt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 </a:t>
            </a:r>
            <a: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IoT ENGINEER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6" name="Google Shape;456;p44"/>
          <p:cNvSpPr txBox="1"/>
          <p:nvPr/>
        </p:nvSpPr>
        <p:spPr>
          <a:xfrm>
            <a:off x="5128994" y="2759454"/>
            <a:ext cx="1625036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JAHONGA SHELDON</a:t>
            </a:r>
            <a: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UI/UX DEVELOPER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8" name="Google Shape;458;p44"/>
          <p:cNvSpPr txBox="1"/>
          <p:nvPr/>
        </p:nvSpPr>
        <p:spPr>
          <a:xfrm>
            <a:off x="6753742" y="276789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9" name="Google Shape;459;p44"/>
          <p:cNvSpPr txBox="1">
            <a:spLocks noGrp="1"/>
          </p:cNvSpPr>
          <p:nvPr>
            <p:ph type="title" idx="4294967295"/>
          </p:nvPr>
        </p:nvSpPr>
        <p:spPr>
          <a:xfrm>
            <a:off x="727900" y="205975"/>
            <a:ext cx="7959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smtClean="0">
                <a:solidFill>
                  <a:srgbClr val="FFFF00"/>
                </a:solidFill>
              </a:rPr>
              <a:t>OUR TEAM!</a:t>
            </a:r>
            <a:endParaRPr sz="3600" dirty="0">
              <a:solidFill>
                <a:srgbClr val="FFFF00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701109" y="1063375"/>
            <a:ext cx="1315581" cy="14892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52115" y="1069975"/>
            <a:ext cx="1309370" cy="1583055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458;p44"/>
          <p:cNvSpPr txBox="1"/>
          <p:nvPr/>
        </p:nvSpPr>
        <p:spPr>
          <a:xfrm>
            <a:off x="2861793" y="4648916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BRIAN KIPKEMBOI</a:t>
            </a:r>
            <a: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AI/ML SPECIALIST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127625" y="1069975"/>
            <a:ext cx="1309370" cy="1541145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458;p44"/>
          <p:cNvSpPr txBox="1"/>
          <p:nvPr/>
        </p:nvSpPr>
        <p:spPr>
          <a:xfrm>
            <a:off x="5264608" y="458732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JOY BIWOTT</a:t>
            </a:r>
            <a: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FIWARE INTEGRATER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20" name="Google Shape;458;p44"/>
          <p:cNvSpPr txBox="1"/>
          <p:nvPr/>
        </p:nvSpPr>
        <p:spPr>
          <a:xfrm>
            <a:off x="7241540" y="2759710"/>
            <a:ext cx="1489075" cy="42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JOHN NYONGESA </a:t>
            </a:r>
            <a: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/>
            </a:r>
            <a:b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DATA ANALYST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7630" y="3095625"/>
            <a:ext cx="1402715" cy="1427480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09240" y="3095625"/>
            <a:ext cx="1452245" cy="149161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302500" y="1063625"/>
            <a:ext cx="1238250" cy="154749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sp>
        <p:nvSpPr>
          <p:cNvPr id="273" name="Google Shape;273;p34"/>
          <p:cNvSpPr txBox="1">
            <a:spLocks noGrp="1"/>
          </p:cNvSpPr>
          <p:nvPr>
            <p:ph type="ctrTitle" idx="4294967295"/>
          </p:nvPr>
        </p:nvSpPr>
        <p:spPr>
          <a:xfrm>
            <a:off x="4308200" y="668950"/>
            <a:ext cx="4258500" cy="797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GB" sz="4000" dirty="0" smtClean="0">
                <a:solidFill>
                  <a:schemeClr val="accent1"/>
                </a:solidFill>
              </a:rPr>
              <a:t>Thank You </a:t>
            </a:r>
            <a:r>
              <a:rPr lang="en-GB" sz="4000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❤</a:t>
            </a:r>
            <a:r>
              <a:rPr lang="en-GB" sz="4000" dirty="0" smtClean="0">
                <a:solidFill>
                  <a:schemeClr val="accent1"/>
                </a:solidFill>
              </a:rPr>
              <a:t>!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274" name="Google Shape;274;p34"/>
          <p:cNvSpPr txBox="1">
            <a:spLocks noGrp="1"/>
          </p:cNvSpPr>
          <p:nvPr>
            <p:ph type="subTitle" idx="4294967295"/>
          </p:nvPr>
        </p:nvSpPr>
        <p:spPr>
          <a:xfrm>
            <a:off x="4608990" y="1662320"/>
            <a:ext cx="2128694" cy="57555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Any questions</a:t>
            </a:r>
            <a:r>
              <a:rPr lang="en-GB" b="1" dirty="0" smtClean="0"/>
              <a:t>?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272748" y="205975"/>
            <a:ext cx="6414002" cy="134637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3600" dirty="0"/>
              <a:t>The Challenge in Off-Grid </a:t>
            </a:r>
            <a:r>
              <a:rPr lang="en-US" sz="3600" dirty="0" err="1" smtClean="0"/>
              <a:t>Energyp</a:t>
            </a:r>
            <a:r>
              <a:rPr lang="en-US" sz="2800" dirty="0" smtClean="0">
                <a:solidFill>
                  <a:schemeClr val="bg2"/>
                </a:solidFill>
              </a:rPr>
              <a:t>(p </a:t>
            </a:r>
            <a:r>
              <a:rPr lang="en-US" sz="2800" dirty="0" err="1" smtClean="0">
                <a:solidFill>
                  <a:schemeClr val="bg2"/>
                </a:solidFill>
              </a:rPr>
              <a:t>p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idx="2"/>
          </p:nvPr>
        </p:nvSpPr>
        <p:spPr>
          <a:xfrm>
            <a:off x="2743125" y="2066771"/>
            <a:ext cx="5943625" cy="2462698"/>
          </a:xfrm>
        </p:spPr>
        <p:txBody>
          <a:bodyPr/>
          <a:lstStyle/>
          <a:p>
            <a:r>
              <a:rPr lang="en-US" dirty="0"/>
              <a:t>Unreliable and inefficient solar power distribution in off-grid communities due to poor monitoring and lack of predictive maintenance.</a:t>
            </a:r>
          </a:p>
          <a:p>
            <a:endParaRPr lang="en-US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4925291" y="2708564"/>
            <a:ext cx="540327" cy="166254"/>
          </a:xfrm>
          <a:prstGeom prst="rect">
            <a:avLst/>
          </a:prstGeom>
          <a:solidFill>
            <a:srgbClr val="F0C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857500" y="0"/>
            <a:ext cx="5323609" cy="5143500"/>
            <a:chOff x="2857500" y="0"/>
            <a:chExt cx="5323609" cy="51435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0" y="0"/>
              <a:ext cx="5323609" cy="5143500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4213913" y="255776"/>
              <a:ext cx="2461846" cy="2174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587262" y="140677"/>
            <a:ext cx="4373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OUR CORE PROBLEM ROOTS AND EFFECTS!</a:t>
            </a:r>
            <a:endParaRPr lang="en-US" sz="16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sp>
        <p:nvSpPr>
          <p:cNvPr id="9" name="Google Shape;593;p47"/>
          <p:cNvSpPr/>
          <p:nvPr/>
        </p:nvSpPr>
        <p:spPr>
          <a:xfrm>
            <a:off x="2622885" y="2237875"/>
            <a:ext cx="407718" cy="470690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01;p47"/>
          <p:cNvSpPr/>
          <p:nvPr/>
        </p:nvSpPr>
        <p:spPr>
          <a:xfrm>
            <a:off x="8288615" y="2093495"/>
            <a:ext cx="241774" cy="615069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Flowchart: Alternate Process 6"/>
          <p:cNvSpPr/>
          <p:nvPr/>
        </p:nvSpPr>
        <p:spPr>
          <a:xfrm>
            <a:off x="4571365" y="4318000"/>
            <a:ext cx="1880235" cy="494030"/>
          </a:xfrm>
          <a:prstGeom prst="flowChartAlternateProcess">
            <a:avLst/>
          </a:prstGeom>
          <a:solidFill>
            <a:srgbClr val="F0C17C"/>
          </a:solidFill>
          <a:ln>
            <a:solidFill>
              <a:srgbClr val="F0C17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1F1F27"/>
                </a:solidFill>
                <a:latin typeface="Bahnschrift" panose="020B0502040204020203" charset="0"/>
                <a:cs typeface="Bahnschrift" panose="020B0502040204020203" charset="0"/>
              </a:rPr>
              <a:t>Lack of predictive maintainance of the system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571365" y="2618105"/>
            <a:ext cx="1880235" cy="319405"/>
          </a:xfrm>
          <a:prstGeom prst="roundRect">
            <a:avLst/>
          </a:prstGeom>
          <a:solidFill>
            <a:srgbClr val="F0C17C"/>
          </a:solidFill>
          <a:ln>
            <a:solidFill>
              <a:srgbClr val="F0C17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1F1F27"/>
                </a:solidFill>
              </a:rPr>
              <a:t>ROOT CAUSES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4457056" y="991248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GB" dirty="0"/>
              <a:t>1</a:t>
            </a:r>
            <a:r>
              <a:rPr lang="en-GB" sz="4800" dirty="0"/>
              <a:t>.</a:t>
            </a:r>
            <a:r>
              <a:rPr lang="en-US" sz="4800" dirty="0"/>
              <a:t> Our Smart Energy Solution</a:t>
            </a:r>
            <a:endParaRPr sz="4800"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4294230" y="2363765"/>
            <a:ext cx="4150200" cy="26156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spcAft>
                <a:spcPts val="1000"/>
              </a:spcAft>
            </a:pPr>
            <a:r>
              <a:rPr lang="en-US" b="1" dirty="0">
                <a:solidFill>
                  <a:schemeClr val="accent1"/>
                </a:solidFill>
              </a:rPr>
              <a:t>Idea:</a:t>
            </a:r>
            <a:r>
              <a:rPr lang="en-US" dirty="0">
                <a:solidFill>
                  <a:srgbClr val="00B050"/>
                </a:solidFill>
              </a:rPr>
              <a:t/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An IoT system powered by AI to optimize </a:t>
            </a:r>
            <a:r>
              <a:rPr lang="en-US" dirty="0" smtClean="0">
                <a:solidFill>
                  <a:srgbClr val="00B050"/>
                </a:solidFill>
              </a:rPr>
              <a:t>solar mini-grid </a:t>
            </a:r>
            <a:r>
              <a:rPr lang="en-US" dirty="0">
                <a:solidFill>
                  <a:srgbClr val="00B050"/>
                </a:solidFill>
              </a:rPr>
              <a:t>operations, forecast energy </a:t>
            </a:r>
            <a:r>
              <a:rPr lang="en-US" dirty="0" smtClean="0">
                <a:solidFill>
                  <a:srgbClr val="00B050"/>
                </a:solidFill>
              </a:rPr>
              <a:t>usage and demand</a:t>
            </a:r>
            <a:r>
              <a:rPr lang="en-US" dirty="0">
                <a:solidFill>
                  <a:srgbClr val="00B050"/>
                </a:solidFill>
              </a:rPr>
              <a:t>, and automate smart maintenance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4" name="Google Shape;642;p47"/>
          <p:cNvSpPr/>
          <p:nvPr/>
        </p:nvSpPr>
        <p:spPr>
          <a:xfrm>
            <a:off x="192506" y="0"/>
            <a:ext cx="1117940" cy="1239007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44;p47"/>
          <p:cNvSpPr/>
          <p:nvPr/>
        </p:nvSpPr>
        <p:spPr>
          <a:xfrm>
            <a:off x="1831359" y="782113"/>
            <a:ext cx="1052391" cy="64356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ctrTitle" idx="4294967295"/>
          </p:nvPr>
        </p:nvSpPr>
        <p:spPr>
          <a:xfrm>
            <a:off x="4976560" y="984697"/>
            <a:ext cx="3741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chemeClr val="accent1"/>
                </a:solidFill>
              </a:rPr>
              <a:t>Big concept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4294967295"/>
          </p:nvPr>
        </p:nvSpPr>
        <p:spPr>
          <a:xfrm>
            <a:off x="4157345" y="1972945"/>
            <a:ext cx="4552950" cy="29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/>
              <a:t>Imagine a rural village where power doesn’t flicker, batteries don’t die, and energy doesn’t go to waste...that’s what we envision in our plan.</a:t>
            </a:r>
          </a:p>
          <a:p>
            <a:r>
              <a:rPr lang="en-US" sz="1600" b="1" dirty="0"/>
              <a:t>Green Grid Africa</a:t>
            </a:r>
            <a:r>
              <a:rPr lang="en-US" sz="1600" dirty="0"/>
              <a:t> uses </a:t>
            </a:r>
            <a:r>
              <a:rPr lang="en-US" sz="1600" b="1" dirty="0"/>
              <a:t>AI + IoT</a:t>
            </a:r>
            <a:r>
              <a:rPr lang="en-US" sz="1600" dirty="0"/>
              <a:t> to transform ordinary solar mini-grids into intelligent energy systems — systems that learn, predict, and respond to real community needs.</a:t>
            </a:r>
          </a:p>
          <a:p>
            <a:r>
              <a:rPr lang="en-US" sz="1600" b="1" dirty="0"/>
              <a:t>We're making it reliable, affordable, and sustainable.</a:t>
            </a: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600" dirty="0"/>
          </a:p>
        </p:txBody>
      </p:sp>
      <p:sp>
        <p:nvSpPr>
          <p:cNvPr id="91" name="Google Shape;91;p18"/>
          <p:cNvSpPr/>
          <p:nvPr/>
        </p:nvSpPr>
        <p:spPr>
          <a:xfrm>
            <a:off x="6840075" y="0"/>
            <a:ext cx="1356919" cy="1374985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2" name="Google Shape;92;p18"/>
          <p:cNvSpPr/>
          <p:nvPr/>
        </p:nvSpPr>
        <p:spPr>
          <a:xfrm rot="1473054">
            <a:off x="5742230" y="630764"/>
            <a:ext cx="793332" cy="772773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5490908" y="151620"/>
            <a:ext cx="347339" cy="3375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94" name="Google Shape;94;p18"/>
          <p:cNvSpPr/>
          <p:nvPr/>
        </p:nvSpPr>
        <p:spPr>
          <a:xfrm rot="2487132">
            <a:off x="4620536" y="997590"/>
            <a:ext cx="247093" cy="24013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 lang="en-GB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 idx="4294967295"/>
          </p:nvPr>
        </p:nvSpPr>
        <p:spPr>
          <a:xfrm>
            <a:off x="4885500" y="420618"/>
            <a:ext cx="4258500" cy="36173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smtClean="0">
                <a:solidFill>
                  <a:schemeClr val="accent1"/>
                </a:solidFill>
              </a:rPr>
              <a:t>Evaluation Criteria For Proposed Solutions 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834170" y="773667"/>
          <a:ext cx="4309829" cy="38150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067865"/>
                <a:gridCol w="760936"/>
                <a:gridCol w="248102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criteria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Justification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Novelty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Idea</a:t>
                      </a:r>
                      <a:r>
                        <a:rPr lang="en-GB" baseline="0" dirty="0" smtClean="0"/>
                        <a:t> is largely untapped locally.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Reduces blackouts, saves costs, and improves energy reliability in rural areas.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Feasibility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Team has Skills, uses affordable hardware and open source platforms.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Scalability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Scalable</a:t>
                      </a:r>
                      <a:r>
                        <a:rPr lang="en-US" baseline="0" dirty="0" smtClean="0"/>
                        <a:t> locally and can expand to multiple locations.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User Need fit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Directly solves a pressing problem for mini-grid operators and rural residents.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304" y="1187662"/>
            <a:ext cx="365792" cy="426757"/>
          </a:xfrm>
          <a:prstGeom prst="rect">
            <a:avLst/>
          </a:prstGeom>
        </p:spPr>
      </p:pic>
      <p:grpSp>
        <p:nvGrpSpPr>
          <p:cNvPr id="8" name="Google Shape;929;p48"/>
          <p:cNvGrpSpPr/>
          <p:nvPr/>
        </p:nvGrpSpPr>
        <p:grpSpPr>
          <a:xfrm>
            <a:off x="7164467" y="4660959"/>
            <a:ext cx="445769" cy="445697"/>
            <a:chOff x="1674084" y="3214987"/>
            <a:chExt cx="720142" cy="720027"/>
          </a:xfrm>
        </p:grpSpPr>
        <p:sp>
          <p:nvSpPr>
            <p:cNvPr id="9" name="Google Shape;930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" name="Google Shape;931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932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933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934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35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" name="Google Shape;936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" name="Google Shape;937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" name="Google Shape;938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" name="Google Shape;939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" name="Google Shape;940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" name="Google Shape;941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2911644" y="316467"/>
            <a:ext cx="5329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Our Clean Energy Innovation </a:t>
            </a:r>
            <a:r>
              <a:rPr lang="en-GB" sz="2000" dirty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S</a:t>
            </a:r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trategy Score. </a:t>
            </a:r>
            <a:r>
              <a:rPr lang="en-GB" sz="28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 </a:t>
            </a:r>
            <a:endParaRPr lang="en-US" sz="28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041074" y="886690"/>
          <a:ext cx="4959928" cy="386311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239982"/>
                <a:gridCol w="1239982"/>
                <a:gridCol w="1163780"/>
                <a:gridCol w="1316184"/>
              </a:tblGrid>
              <a:tr h="42143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Key Factors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Diesel Generators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Standard Solar Systems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Green Grid Africa (Our Innovation)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Affordability Over Time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 (fuel costs)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High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Very High (AI optimization)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Energy Reliability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Low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Very High (predictive control)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Smart Monitoring &amp; Analytics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None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Limited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Advanced AI &amp; </a:t>
                      </a:r>
                      <a:r>
                        <a:rPr lang="en-US" sz="10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IoT</a:t>
                      </a:r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system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Environmental Impact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High emissions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Low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Minimal (green &amp; efficient)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Scalability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 (fuel/logistics)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High (cloud-based, modular)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Maintenance Prediction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Reactive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Manual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Predictive via AI alerts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User Engagement Interface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None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Minimal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Simple community dashboards</a:t>
                      </a: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Google Shape;584;p47"/>
          <p:cNvSpPr/>
          <p:nvPr/>
        </p:nvSpPr>
        <p:spPr>
          <a:xfrm>
            <a:off x="8241632" y="839687"/>
            <a:ext cx="665467" cy="616134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26;p47"/>
          <p:cNvSpPr/>
          <p:nvPr/>
        </p:nvSpPr>
        <p:spPr>
          <a:xfrm>
            <a:off x="2272826" y="2610853"/>
            <a:ext cx="518499" cy="575911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27;p47"/>
          <p:cNvSpPr/>
          <p:nvPr/>
        </p:nvSpPr>
        <p:spPr>
          <a:xfrm>
            <a:off x="8391427" y="3647867"/>
            <a:ext cx="365875" cy="374398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2800" dirty="0"/>
              <a:t>Which People do we aim to Reach? </a:t>
            </a:r>
            <a:endParaRPr sz="2800"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Solar Mini-Grid Operators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– Monitor production/consumption and plan maintenance</a:t>
            </a:r>
          </a:p>
          <a:p>
            <a:pPr lvl="0"/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Community Members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– Reliable power and feedback via user-friendly dashboards.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We have identified a solar mini grid in Olderkesi, Narok county as our target area.</a:t>
            </a:r>
          </a:p>
          <a:p>
            <a:pPr marL="101600" lvl="0" indent="0">
              <a:buNone/>
            </a:pPr>
            <a:endParaRPr dirty="0"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lang="en-GB"/>
          </a:p>
        </p:txBody>
      </p:sp>
      <p:sp>
        <p:nvSpPr>
          <p:cNvPr id="5" name="Google Shape;598;p47"/>
          <p:cNvSpPr/>
          <p:nvPr/>
        </p:nvSpPr>
        <p:spPr>
          <a:xfrm>
            <a:off x="7189735" y="552818"/>
            <a:ext cx="495459" cy="659870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89;p47"/>
          <p:cNvSpPr/>
          <p:nvPr/>
        </p:nvSpPr>
        <p:spPr>
          <a:xfrm>
            <a:off x="8294704" y="4158950"/>
            <a:ext cx="759065" cy="984016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498BE4"/>
                </a:solidFill>
              </a:rPr>
              <a:t>9</a:t>
            </a:fld>
            <a:endParaRPr>
              <a:solidFill>
                <a:srgbClr val="498BE4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900055" y="69273"/>
            <a:ext cx="5167745" cy="4168010"/>
            <a:chOff x="3900055" y="69273"/>
            <a:chExt cx="5167745" cy="4168010"/>
          </a:xfrm>
        </p:grpSpPr>
        <p:grpSp>
          <p:nvGrpSpPr>
            <p:cNvPr id="6" name="Group 5"/>
            <p:cNvGrpSpPr/>
            <p:nvPr/>
          </p:nvGrpSpPr>
          <p:grpSpPr>
            <a:xfrm>
              <a:off x="3900055" y="69273"/>
              <a:ext cx="5167745" cy="4168010"/>
              <a:chOff x="3900055" y="69273"/>
              <a:chExt cx="5167745" cy="416801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00055" y="69273"/>
                <a:ext cx="5167745" cy="4168010"/>
              </a:xfrm>
              <a:prstGeom prst="rect">
                <a:avLst/>
              </a:prstGeom>
            </p:spPr>
          </p:pic>
          <p:sp>
            <p:nvSpPr>
              <p:cNvPr id="4" name="Rectangle 3"/>
              <p:cNvSpPr/>
              <p:nvPr/>
            </p:nvSpPr>
            <p:spPr>
              <a:xfrm>
                <a:off x="8451274" y="1967346"/>
                <a:ext cx="616526" cy="1790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 smtClean="0">
                    <a:solidFill>
                      <a:schemeClr val="tx1"/>
                    </a:solidFill>
                  </a:rPr>
                  <a:t>blackouts</a:t>
                </a:r>
                <a:endParaRPr lang="en-US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7453745" y="2847109"/>
                <a:ext cx="928255" cy="28401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4764505" y="69274"/>
              <a:ext cx="3617495" cy="4601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 smtClean="0">
                  <a:solidFill>
                    <a:schemeClr val="accent1"/>
                  </a:solidFill>
                  <a:latin typeface="Kalam" panose="02000000000000000000" charset="0"/>
                  <a:cs typeface="Kalam" panose="02000000000000000000" charset="0"/>
                </a:rPr>
                <a:t>What We Offer and Why It matters!</a:t>
              </a:r>
              <a:endParaRPr lang="en-US" sz="1600" dirty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endParaRPr>
            </a:p>
          </p:txBody>
        </p:sp>
      </p:grpSp>
      <p:sp>
        <p:nvSpPr>
          <p:cNvPr id="9" name="Google Shape;593;p47"/>
          <p:cNvSpPr/>
          <p:nvPr/>
        </p:nvSpPr>
        <p:spPr>
          <a:xfrm>
            <a:off x="5782530" y="3404937"/>
            <a:ext cx="293418" cy="303501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03;p47"/>
          <p:cNvSpPr/>
          <p:nvPr/>
        </p:nvSpPr>
        <p:spPr>
          <a:xfrm>
            <a:off x="6075948" y="4289351"/>
            <a:ext cx="360039" cy="460550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Rectangles 7"/>
          <p:cNvSpPr/>
          <p:nvPr/>
        </p:nvSpPr>
        <p:spPr>
          <a:xfrm>
            <a:off x="4064000" y="3405505"/>
            <a:ext cx="4841875" cy="6438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746</Words>
  <Application>Microsoft Office PowerPoint</Application>
  <PresentationFormat>On-screen Show (16:9)</PresentationFormat>
  <Paragraphs>172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Arial</vt:lpstr>
      <vt:lpstr>Bahnschrift</vt:lpstr>
      <vt:lpstr>Kalam</vt:lpstr>
      <vt:lpstr>Merriweather</vt:lpstr>
      <vt:lpstr>Woodville template</vt:lpstr>
      <vt:lpstr>1_Woodville template</vt:lpstr>
      <vt:lpstr>2_Woodville template</vt:lpstr>
      <vt:lpstr>GREEN GRID AFRICA  </vt:lpstr>
      <vt:lpstr>The Challenge in Off-Grid Energyp(p p</vt:lpstr>
      <vt:lpstr>PowerPoint Presentation</vt:lpstr>
      <vt:lpstr>1. Our Smart Energy Solution</vt:lpstr>
      <vt:lpstr>Big concept</vt:lpstr>
      <vt:lpstr>Evaluation Criteria For Proposed Solutions </vt:lpstr>
      <vt:lpstr>PowerPoint Presentation</vt:lpstr>
      <vt:lpstr>Which People do we aim to Reach? </vt:lpstr>
      <vt:lpstr>PowerPoint Presentation</vt:lpstr>
      <vt:lpstr>PowerPoint Presentation</vt:lpstr>
      <vt:lpstr>FEASIBILITY CANVAS – BIZ FIT </vt:lpstr>
      <vt:lpstr>PowerPoint Presentation</vt:lpstr>
      <vt:lpstr>PowerPoint Presentation</vt:lpstr>
      <vt:lpstr>ALIGNMENT WITH GLOBAL GOALS </vt:lpstr>
      <vt:lpstr>PowerPoint Presentation</vt:lpstr>
      <vt:lpstr>OUR TEAM!</vt:lpstr>
      <vt:lpstr>Thank You ❤!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GRID AFRICA  </dc:title>
  <dc:creator>nikola</dc:creator>
  <cp:lastModifiedBy>STUDENT</cp:lastModifiedBy>
  <cp:revision>64</cp:revision>
  <dcterms:created xsi:type="dcterms:W3CDTF">2025-06-09T05:26:00Z</dcterms:created>
  <dcterms:modified xsi:type="dcterms:W3CDTF">2025-07-17T09:13:43Z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9398B48C7D104E56B84CEB1BC67639D3_12</vt:lpwstr>
  </property>
  <property fmtid="{D5CDD505-2E9C-101B-9397-08002B2CF9AE}" pid="3" name="KSOProductBuildVer">
    <vt:lpwstr>1033-12.2.0.21179</vt:lpwstr>
  </property>
</Properties>
</file>